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71" r:id="rId9"/>
    <p:sldId id="272" r:id="rId10"/>
    <p:sldId id="263" r:id="rId11"/>
    <p:sldId id="267" r:id="rId12"/>
    <p:sldId id="268" r:id="rId13"/>
    <p:sldId id="269" r:id="rId14"/>
    <p:sldId id="270" r:id="rId15"/>
    <p:sldId id="264" r:id="rId16"/>
    <p:sldId id="265" r:id="rId17"/>
    <p:sldId id="273" r:id="rId18"/>
    <p:sldId id="274" r:id="rId19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061" autoAdjust="0"/>
  </p:normalViewPr>
  <p:slideViewPr>
    <p:cSldViewPr snapToGrid="0">
      <p:cViewPr>
        <p:scale>
          <a:sx n="60" d="100"/>
          <a:sy n="60" d="100"/>
        </p:scale>
        <p:origin x="552" y="4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A1B3B6-9760-4852-8091-28C5EDC7FACF}" type="datetimeFigureOut">
              <a:rPr lang="uk-UA" smtClean="0"/>
              <a:t>26.05.2020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C574A5-E1A2-4B5F-9DFA-80F2D46F41D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4368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95D32-4FAD-410B-92EF-6308B5B0D6C0}" type="datetimeFigureOut">
              <a:rPr lang="uk-UA" smtClean="0"/>
              <a:t>26.05.2020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E9E30-ADA2-44E0-B7CE-6B16F29F992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14578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95D32-4FAD-410B-92EF-6308B5B0D6C0}" type="datetimeFigureOut">
              <a:rPr lang="uk-UA" smtClean="0"/>
              <a:t>26.05.2020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E9E30-ADA2-44E0-B7CE-6B16F29F992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90201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95D32-4FAD-410B-92EF-6308B5B0D6C0}" type="datetimeFigureOut">
              <a:rPr lang="uk-UA" smtClean="0"/>
              <a:t>26.05.2020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E9E30-ADA2-44E0-B7CE-6B16F29F992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14994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95D32-4FAD-410B-92EF-6308B5B0D6C0}" type="datetimeFigureOut">
              <a:rPr lang="uk-UA" smtClean="0"/>
              <a:t>26.05.2020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E9E30-ADA2-44E0-B7CE-6B16F29F992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13109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95D32-4FAD-410B-92EF-6308B5B0D6C0}" type="datetimeFigureOut">
              <a:rPr lang="uk-UA" smtClean="0"/>
              <a:t>26.05.2020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E9E30-ADA2-44E0-B7CE-6B16F29F992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72047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95D32-4FAD-410B-92EF-6308B5B0D6C0}" type="datetimeFigureOut">
              <a:rPr lang="uk-UA" smtClean="0"/>
              <a:t>26.05.2020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E9E30-ADA2-44E0-B7CE-6B16F29F992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07598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95D32-4FAD-410B-92EF-6308B5B0D6C0}" type="datetimeFigureOut">
              <a:rPr lang="uk-UA" smtClean="0"/>
              <a:t>26.05.2020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E9E30-ADA2-44E0-B7CE-6B16F29F992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05741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95D32-4FAD-410B-92EF-6308B5B0D6C0}" type="datetimeFigureOut">
              <a:rPr lang="uk-UA" smtClean="0"/>
              <a:t>26.05.2020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E9E30-ADA2-44E0-B7CE-6B16F29F992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29635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95D32-4FAD-410B-92EF-6308B5B0D6C0}" type="datetimeFigureOut">
              <a:rPr lang="uk-UA" smtClean="0"/>
              <a:t>26.05.2020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E9E30-ADA2-44E0-B7CE-6B16F29F992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69197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95D32-4FAD-410B-92EF-6308B5B0D6C0}" type="datetimeFigureOut">
              <a:rPr lang="uk-UA" smtClean="0"/>
              <a:t>26.05.2020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E9E30-ADA2-44E0-B7CE-6B16F29F992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89155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95D32-4FAD-410B-92EF-6308B5B0D6C0}" type="datetimeFigureOut">
              <a:rPr lang="uk-UA" smtClean="0"/>
              <a:t>26.05.2020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E9E30-ADA2-44E0-B7CE-6B16F29F992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84070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95D32-4FAD-410B-92EF-6308B5B0D6C0}" type="datetimeFigureOut">
              <a:rPr lang="uk-UA" smtClean="0"/>
              <a:t>26.05.2020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E9E30-ADA2-44E0-B7CE-6B16F29F992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58193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"/>
            <a:ext cx="12192000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uk-UA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МІНІСТЕРСТВО </a:t>
            </a: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ОСВІТИ І НАУКИ</a:t>
            </a:r>
          </a:p>
          <a:p>
            <a:pPr algn="ctr"/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ЛЬВІВСЬКИЙ НАЦІОНАЛЬНИЙ УНІВЕРСИТЕТ ІМЕНІ ІВАНА </a:t>
            </a:r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ФРАНКА</a:t>
            </a:r>
          </a:p>
          <a:p>
            <a:pPr algn="ctr"/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 УПРАВЛІННЯ ФІНАНСАМИ ТА БІЗНЕСУ</a:t>
            </a:r>
            <a:endParaRPr lang="uk-U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algn="ctr"/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цифрової економіки та </a:t>
            </a:r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бізнес-аналітики</a:t>
            </a: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algn="ctr"/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</a:p>
          <a:p>
            <a:pPr algn="ctr"/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algn="ctr"/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КУРСОВА РОБОТА</a:t>
            </a:r>
            <a:endParaRPr lang="uk-U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 дисципліни</a:t>
            </a:r>
          </a:p>
          <a:p>
            <a:pPr algn="ctr"/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«Проектування та адміністрування БД і СД»</a:t>
            </a:r>
          </a:p>
          <a:p>
            <a:pPr algn="ctr"/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 тему: «Інформаційна система фотосалону»</a:t>
            </a: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uk-UA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uk-U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uk-UA" sz="2000" dirty="0"/>
          </a:p>
          <a:p>
            <a:pPr marL="8885238" indent="-92075"/>
            <a:r>
              <a:rPr lang="uk-UA" sz="2000" dirty="0"/>
              <a:t>	</a:t>
            </a:r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Підготувала</a:t>
            </a: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8885238" indent="-92075"/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Студентка групи УФЕ-31с</a:t>
            </a:r>
          </a:p>
          <a:p>
            <a:pPr marL="8885238" indent="-92075"/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Стець Софія</a:t>
            </a:r>
          </a:p>
          <a:p>
            <a:pPr marL="8885238" indent="-92075"/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 </a:t>
            </a:r>
          </a:p>
          <a:p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uk-UA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uk-UA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Львів </a:t>
            </a: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2020</a:t>
            </a:r>
          </a:p>
          <a:p>
            <a:endParaRPr lang="uk-UA" sz="2000" dirty="0"/>
          </a:p>
        </p:txBody>
      </p:sp>
    </p:spTree>
    <p:extLst>
      <p:ext uri="{BB962C8B-B14F-4D97-AF65-F5344CB8AC3E}">
        <p14:creationId xmlns:p14="http://schemas.microsoft.com/office/powerpoint/2010/main" val="1162438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Геометрический контраст Ppt Fresh Banner Background геометрия ...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839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43860" y="182881"/>
            <a:ext cx="12161520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indent="549275" algn="just">
              <a:lnSpc>
                <a:spcPct val="150000"/>
              </a:lnSpc>
            </a:pPr>
            <a:r>
              <a:rPr lang="uk-UA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Головна сторінка сайту</a:t>
            </a:r>
            <a:endParaRPr lang="uk-UA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l="16550" t="8605" r="17636" b="4987"/>
          <a:stretch/>
        </p:blipFill>
        <p:spPr>
          <a:xfrm>
            <a:off x="2350369" y="1078784"/>
            <a:ext cx="7507651" cy="554451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250709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Геометрический контраст Ppt Fresh Banner Background геометрия ...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839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31160" y="182881"/>
            <a:ext cx="12161520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indent="549275" algn="just">
              <a:lnSpc>
                <a:spcPct val="150000"/>
              </a:lnSpc>
            </a:pPr>
            <a:r>
              <a:rPr lang="uk-UA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Портфоліо фотосалону</a:t>
            </a:r>
            <a:endParaRPr lang="uk-UA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/>
          <a:srcRect l="17967" t="8489" r="18733" b="6178"/>
          <a:stretch/>
        </p:blipFill>
        <p:spPr>
          <a:xfrm>
            <a:off x="2381571" y="1026969"/>
            <a:ext cx="7455198" cy="565323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78993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Геометрический контраст Ppt Fresh Banner Background геометрия ...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839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78480" y="289561"/>
            <a:ext cx="12161520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indent="549275" algn="just">
              <a:lnSpc>
                <a:spcPct val="150000"/>
              </a:lnSpc>
            </a:pPr>
            <a:r>
              <a:rPr lang="uk-UA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Послуги фотосалону</a:t>
            </a:r>
            <a:endParaRPr lang="uk-UA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/>
          <a:srcRect l="17834" t="28667" r="18749" b="27926"/>
          <a:stretch/>
        </p:blipFill>
        <p:spPr>
          <a:xfrm>
            <a:off x="274320" y="1371600"/>
            <a:ext cx="11597640" cy="446532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830142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Геометрический контраст Ppt Fresh Banner Background геометрия ...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839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73480" y="320041"/>
            <a:ext cx="12161520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indent="549275" algn="just">
              <a:lnSpc>
                <a:spcPct val="150000"/>
              </a:lnSpc>
            </a:pPr>
            <a:r>
              <a:rPr lang="uk-UA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Форма зв’язку клієнта з менеджером фотосалону </a:t>
            </a:r>
            <a:endParaRPr lang="uk-UA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l="19000" t="29852" r="20666" b="17407"/>
          <a:stretch/>
        </p:blipFill>
        <p:spPr>
          <a:xfrm>
            <a:off x="1073166" y="1413462"/>
            <a:ext cx="9888060" cy="48620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442595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320041"/>
            <a:ext cx="12161520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indent="549275" algn="just">
              <a:lnSpc>
                <a:spcPct val="150000"/>
              </a:lnSpc>
            </a:pPr>
            <a:r>
              <a:rPr lang="uk-UA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uk-UA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9666" t="11630" r="10083" b="91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166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Геометрический контраст Ppt Fresh Banner Background геометрия ...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839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63240" y="182881"/>
            <a:ext cx="12161520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indent="549275" algn="just">
              <a:lnSpc>
                <a:spcPct val="150000"/>
              </a:lnSpc>
            </a:pPr>
            <a:r>
              <a:rPr lang="uk-UA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Форма для резервування</a:t>
            </a:r>
            <a:endParaRPr lang="uk-UA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l="30917" t="19926" r="31250" b="57407"/>
          <a:stretch/>
        </p:blipFill>
        <p:spPr>
          <a:xfrm>
            <a:off x="2727960" y="1005840"/>
            <a:ext cx="6918960" cy="23317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/>
          <a:srcRect l="30585" t="16222" r="31498" b="54889"/>
          <a:stretch/>
        </p:blipFill>
        <p:spPr>
          <a:xfrm>
            <a:off x="2727960" y="3499312"/>
            <a:ext cx="6934200" cy="29718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361321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Геометрический контраст Ppt Fresh Banner Background геометрия ...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839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63240" y="182881"/>
            <a:ext cx="12161520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indent="549275" algn="just">
              <a:lnSpc>
                <a:spcPct val="150000"/>
              </a:lnSpc>
            </a:pPr>
            <a:r>
              <a:rPr lang="uk-UA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Форма для реєстрації</a:t>
            </a:r>
            <a:endParaRPr lang="uk-UA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11083" t="8815" r="38751" b="68074"/>
          <a:stretch/>
        </p:blipFill>
        <p:spPr>
          <a:xfrm>
            <a:off x="1744822" y="939065"/>
            <a:ext cx="8718745" cy="22593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3063240" y="3195724"/>
            <a:ext cx="12161520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indent="549275" algn="just">
              <a:lnSpc>
                <a:spcPct val="150000"/>
              </a:lnSpc>
            </a:pPr>
            <a:r>
              <a:rPr lang="uk-UA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Форма для входу на сайт</a:t>
            </a:r>
            <a:endParaRPr lang="uk-UA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/>
          <a:srcRect l="11334" t="8518" r="53583" b="67037"/>
          <a:stretch/>
        </p:blipFill>
        <p:spPr>
          <a:xfrm>
            <a:off x="2795688" y="4021356"/>
            <a:ext cx="6626104" cy="259692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286111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Геометрический контраст Ppt Fresh Banner Background геометрия ...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839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07250" y="275478"/>
            <a:ext cx="12161520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indent="549275" algn="just">
              <a:lnSpc>
                <a:spcPct val="150000"/>
              </a:lnSpc>
            </a:pPr>
            <a:r>
              <a:rPr lang="uk-UA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ВИСНОВКИ</a:t>
            </a:r>
            <a:endParaRPr lang="uk-UA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6691" y="1212163"/>
            <a:ext cx="1069500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850" algn="just">
              <a:lnSpc>
                <a:spcPct val="150000"/>
              </a:lnSpc>
            </a:pPr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Отже,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відповідно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поставленої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мети в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ході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виконання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роботи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були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отримані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наступні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indent="4508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виконано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дослідження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предметної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області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indent="4508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виконано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проектування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бази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даних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450850" algn="just">
              <a:lnSpc>
                <a:spcPct val="150000"/>
              </a:lnSpc>
            </a:pP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Практичним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завданням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курсової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роботи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є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розробка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веб-сайту для фотосалону.  Метою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роботи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є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створення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програмного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продукту,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який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дозволить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клієнтам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здійснення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перегляду та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замовлення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послуг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фотосалону.</a:t>
            </a:r>
          </a:p>
          <a:p>
            <a:pPr indent="450850" algn="just">
              <a:lnSpc>
                <a:spcPct val="150000"/>
              </a:lnSpc>
            </a:pP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розроблена з метою економії часу при виконанні різних операцій з інформацією, наприклад, введення, переміщення, зміна даних, складання і роздруківка звітів. </a:t>
            </a:r>
            <a:endParaRPr lang="uk-UA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850" algn="just">
              <a:lnSpc>
                <a:spcPct val="150000"/>
              </a:lnSpc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Таким чином,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можна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зробити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висновок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що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всі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завдання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курсового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проектування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вирішені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його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мета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досягнута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k-U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1374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abstract light blue background for website wallpapers ...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12191999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90561" y="2127428"/>
            <a:ext cx="12161520" cy="905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indent="549275" algn="just">
              <a:lnSpc>
                <a:spcPct val="150000"/>
              </a:lnSpc>
            </a:pPr>
            <a:r>
              <a:rPr lang="uk-UA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Дякую за увагу!</a:t>
            </a:r>
            <a:endParaRPr lang="uk-UA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30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Геометрический контраст Ppt Fresh Banner Background геометрия ...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839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-479712"/>
            <a:ext cx="11956648" cy="4884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533400" algn="just">
              <a:lnSpc>
                <a:spcPct val="150000"/>
              </a:lnSpc>
            </a:pPr>
            <a:endParaRPr lang="uk-UA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563" indent="533400" algn="just">
              <a:lnSpc>
                <a:spcPct val="150000"/>
              </a:lnSpc>
            </a:pPr>
            <a:r>
              <a:rPr lang="uk-UA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Актуальність теми:</a:t>
            </a:r>
          </a:p>
          <a:p>
            <a:pPr marL="182563" indent="533400" algn="just">
              <a:lnSpc>
                <a:spcPct val="150000"/>
              </a:lnSpc>
            </a:pP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сьогоднішній день сучасні організації, що надають будь-які послуги, вже неможливо уявити без застосування інформаційних технологій. Адже, автоматизація процесу управління і контролю стала закономірним етапом розвитку таких структур. </a:t>
            </a:r>
            <a:endParaRPr lang="uk-UA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563" indent="533400" algn="just">
              <a:lnSpc>
                <a:spcPct val="150000"/>
              </a:lnSpc>
            </a:pPr>
            <a:endParaRPr lang="uk-UA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563" indent="533400" algn="just">
              <a:lnSpc>
                <a:spcPct val="150000"/>
              </a:lnSpc>
            </a:pPr>
            <a:r>
              <a:rPr lang="uk-UA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Тема</a:t>
            </a:r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курсової </a:t>
            </a: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роботи </a:t>
            </a:r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є актуальною</a:t>
            </a: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так як інформаційні системи охоплюють більшість аспектів роботи фотосалонів. База даних має зручний інтерфейс с користувачем. Завдяки цьому користувач може зручно виконувати пошук інформації яка його зацікавить.</a:t>
            </a:r>
          </a:p>
        </p:txBody>
      </p:sp>
      <p:pic>
        <p:nvPicPr>
          <p:cNvPr id="2054" name="Picture 6" descr="Как сделать бизнес-сайт, который принесёт деньги (+ промокод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368" y="3925045"/>
            <a:ext cx="7420629" cy="3147087"/>
          </a:xfrm>
          <a:prstGeom prst="rect">
            <a:avLst/>
          </a:prstGeom>
          <a:ln>
            <a:noFill/>
          </a:ln>
          <a:effectLst>
            <a:softEdge rad="482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7873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Wallpaper abstraction, background, blue, Blue, design, background ...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3899" y="121146"/>
            <a:ext cx="11484405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indent="549275" algn="just">
              <a:lnSpc>
                <a:spcPct val="150000"/>
              </a:lnSpc>
            </a:pPr>
            <a:r>
              <a:rPr lang="uk-UA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Мета: </a:t>
            </a:r>
          </a:p>
          <a:p>
            <a:pPr marL="533400" indent="549275" algn="just">
              <a:lnSpc>
                <a:spcPct val="150000"/>
              </a:lnSpc>
            </a:pP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озробка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бази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даних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яка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забезпечує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роботу з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інформацією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що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стосується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фотосалону. 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549275" algn="just">
              <a:lnSpc>
                <a:spcPct val="150000"/>
              </a:lnSpc>
            </a:pPr>
            <a:endParaRPr lang="uk-UA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549275" algn="just">
              <a:lnSpc>
                <a:spcPct val="150000"/>
              </a:lnSpc>
            </a:pPr>
            <a:r>
              <a:rPr lang="uk-UA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Об’єкт дослідження: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549275" algn="just">
              <a:lnSpc>
                <a:spcPct val="150000"/>
              </a:lnSpc>
            </a:pP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Інформаційна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система,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що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базується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на таких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технічних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засобах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як PHP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CSS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uk-U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33400" indent="549275" algn="just">
              <a:lnSpc>
                <a:spcPct val="150000"/>
              </a:lnSpc>
            </a:pPr>
            <a:endParaRPr lang="uk-UA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549275" algn="just">
              <a:lnSpc>
                <a:spcPct val="150000"/>
              </a:lnSpc>
            </a:pPr>
            <a:r>
              <a:rPr lang="uk-UA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 дослідження: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549275" algn="just">
              <a:lnSpc>
                <a:spcPct val="150000"/>
              </a:lnSpc>
            </a:pP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роектування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бази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даних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створення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інформаційної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системи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автоматизації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обліку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клієнтів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фотосалону. </a:t>
            </a:r>
            <a:endParaRPr lang="uk-U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7116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eometric abstract light blue background for website wallpapers ...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12191999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28600" y="1"/>
            <a:ext cx="1216152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indent="549275" algn="just">
              <a:lnSpc>
                <a:spcPct val="150000"/>
              </a:lnSpc>
            </a:pP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549275" algn="just">
              <a:lnSpc>
                <a:spcPct val="150000"/>
              </a:lnSpc>
            </a:pPr>
            <a:r>
              <a:rPr lang="ru-RU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Завданнями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курсової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роботи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є: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систематизація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закріплення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розширення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теоретичних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практичних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знань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створення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баз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даних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розробки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сайту для фотосалону. 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549275" algn="just">
              <a:lnSpc>
                <a:spcPct val="150000"/>
              </a:lnSpc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549275" algn="just">
              <a:lnSpc>
                <a:spcPct val="150000"/>
              </a:lnSpc>
            </a:pP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549275" algn="just">
              <a:lnSpc>
                <a:spcPct val="150000"/>
              </a:lnSpc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досягнення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поставлених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цілей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необхідно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вирішити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наступні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завдання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549275" algn="just">
              <a:lnSpc>
                <a:spcPct val="150000"/>
              </a:lnSpc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розглянути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предметну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область; 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549275" algn="just">
              <a:lnSpc>
                <a:spcPct val="150000"/>
              </a:lnSpc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реалізувати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проектування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предметної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області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549275" algn="just">
              <a:lnSpc>
                <a:spcPct val="150000"/>
              </a:lnSpc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створити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програмний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продукт для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роботи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сфері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фотосалонів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uk-U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46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Wallpaper abstraction, background, blue, Blue, design, background ...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40175" y="173621"/>
            <a:ext cx="12161520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indent="549275" algn="ctr">
              <a:lnSpc>
                <a:spcPct val="150000"/>
              </a:lnSpc>
            </a:pP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АНАЛІЗ ВИМОГ</a:t>
            </a:r>
          </a:p>
          <a:p>
            <a:pPr marL="533400" indent="549275" algn="just">
              <a:lnSpc>
                <a:spcPct val="150000"/>
              </a:lnSpc>
            </a:pP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</a:t>
            </a:r>
            <a:r>
              <a:rPr lang="ru-RU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завдання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створення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веб-сайту,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який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буде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містити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собі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базу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даних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що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стосується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діяльності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фотосалону. З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можливістю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введення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редагування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збереження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інформації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про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клієнтів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а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також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використанням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запитів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спрощеної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роботи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33400" indent="549275" algn="just">
              <a:lnSpc>
                <a:spcPct val="150000"/>
              </a:lnSpc>
            </a:pPr>
            <a:r>
              <a:rPr lang="ru-RU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Варіанти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використання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веб-сайту:</a:t>
            </a:r>
          </a:p>
          <a:p>
            <a:pPr marL="533400" indent="549275" algn="just">
              <a:lnSpc>
                <a:spcPct val="150000"/>
              </a:lnSpc>
            </a:pP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33400" indent="549275" algn="just">
              <a:lnSpc>
                <a:spcPct val="150000"/>
              </a:lnSpc>
            </a:pP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549275" algn="just">
              <a:lnSpc>
                <a:spcPct val="150000"/>
              </a:lnSpc>
            </a:pPr>
            <a:endParaRPr lang="ru-RU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1889125" algn="just">
              <a:lnSpc>
                <a:spcPct val="150000"/>
              </a:lnSpc>
            </a:pP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1798638" algn="just">
              <a:lnSpc>
                <a:spcPct val="150000"/>
              </a:lnSpc>
            </a:pPr>
            <a:r>
              <a:rPr lang="ru-RU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Користувач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</a:t>
            </a:r>
            <a:r>
              <a:rPr lang="ru-RU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Адміністратор</a:t>
            </a:r>
            <a:endParaRPr lang="uk-UA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125" l="0" r="10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99" y="3981691"/>
            <a:ext cx="2388629" cy="238862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0" y="3787140"/>
            <a:ext cx="2583180" cy="258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80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Geometric abstract light blue background for website wallpapers ...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28600" y="1"/>
            <a:ext cx="12161520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indent="549275" algn="just">
              <a:lnSpc>
                <a:spcPct val="150000"/>
              </a:lnSpc>
            </a:pPr>
            <a:endParaRPr lang="uk-U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 rotWithShape="1">
          <a:blip r:embed="rId4"/>
          <a:srcRect l="29508" t="26569" r="26911" b="20532"/>
          <a:stretch/>
        </p:blipFill>
        <p:spPr bwMode="auto">
          <a:xfrm>
            <a:off x="257015" y="1287853"/>
            <a:ext cx="6276297" cy="48924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293261" y="289984"/>
            <a:ext cx="7338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Варіанти використання </a:t>
            </a:r>
          </a:p>
          <a:p>
            <a:pPr algn="ctr"/>
            <a:r>
              <a:rPr lang="uk-UA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сайту для користувача:</a:t>
            </a:r>
            <a:endParaRPr lang="uk-UA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/>
          <p:nvPr/>
        </p:nvPicPr>
        <p:blipFill rotWithShape="1">
          <a:blip r:embed="rId5"/>
          <a:srcRect l="40056" t="29023" r="31185" b="25444"/>
          <a:stretch/>
        </p:blipFill>
        <p:spPr bwMode="auto">
          <a:xfrm>
            <a:off x="6679943" y="1287853"/>
            <a:ext cx="5252977" cy="48924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709394" y="289984"/>
            <a:ext cx="7338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uk-UA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аріанти використання </a:t>
            </a:r>
          </a:p>
          <a:p>
            <a:pPr algn="ctr"/>
            <a:r>
              <a:rPr lang="uk-UA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сайту для адміністратора:</a:t>
            </a:r>
            <a:endParaRPr lang="uk-UA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41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Геометрический контраст Ppt Fresh Banner Background геометрия ...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839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411982" y="521231"/>
            <a:ext cx="11304396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4138" indent="452438" algn="ctr">
              <a:lnSpc>
                <a:spcPct val="150000"/>
              </a:lnSpc>
            </a:pPr>
            <a:r>
              <a:rPr lang="uk-UA" sz="20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РОЗРОБКА БАЗИ </a:t>
            </a:r>
            <a:r>
              <a:rPr lang="uk-UA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ДАНИХ</a:t>
            </a:r>
          </a:p>
          <a:p>
            <a:pPr marL="84138" indent="452438">
              <a:lnSpc>
                <a:spcPct val="150000"/>
              </a:lnSpc>
            </a:pPr>
            <a:r>
              <a:rPr lang="uk-UA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Створення бази даних здійснено на основі вільної системи керування реляційними базами даних -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MySQL.  </a:t>
            </a:r>
            <a:endParaRPr lang="uk-UA" sz="2400" dirty="0" smtClean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4138" indent="452438">
              <a:lnSpc>
                <a:spcPct val="150000"/>
              </a:lnSpc>
            </a:pPr>
            <a:endParaRPr lang="uk-UA" sz="2000" dirty="0" smtClean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4138" indent="452438">
              <a:lnSpc>
                <a:spcPct val="150000"/>
              </a:lnSpc>
            </a:pPr>
            <a:r>
              <a:rPr lang="uk-UA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Можливості сервера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MySQL: </a:t>
            </a:r>
            <a:endParaRPr lang="uk-UA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4138" indent="452438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простота </a:t>
            </a: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 встановленні та використанні; </a:t>
            </a:r>
          </a:p>
          <a:p>
            <a:pPr marL="84138" indent="452438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підтримується </a:t>
            </a: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необмежена кількість користувачів, що одночасно працюють із БД; </a:t>
            </a:r>
          </a:p>
          <a:p>
            <a:pPr marL="84138" indent="452438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кількість </a:t>
            </a: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рядків у таблицях може досягати 50 млн.; </a:t>
            </a:r>
          </a:p>
          <a:p>
            <a:pPr marL="84138" indent="452438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висока </a:t>
            </a: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швидкість виконання </a:t>
            </a:r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команд;</a:t>
            </a:r>
          </a:p>
          <a:p>
            <a:pPr marL="84138" indent="452438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наявність </a:t>
            </a: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простої і ефективної системи безпеки</a:t>
            </a:r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84138" indent="452438">
              <a:lnSpc>
                <a:spcPct val="150000"/>
              </a:lnSpc>
            </a:pPr>
            <a:endParaRPr lang="uk-U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0252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allpaper abstraction, background, blue, Blue, design, background ...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479115" y="490619"/>
            <a:ext cx="443125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8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Основними таблицями нашої бази даних є: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uk-U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Таблиця користувачів;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uk-U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Резервування;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uk-U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Наповнення сайту.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uk-U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l="38267" t="36223" r="27333" b="8489"/>
          <a:stretch/>
        </p:blipFill>
        <p:spPr>
          <a:xfrm>
            <a:off x="5408390" y="490619"/>
            <a:ext cx="6285585" cy="56826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59664" y="6230890"/>
            <a:ext cx="3334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Діаграма сутностей та зв’язку</a:t>
            </a: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40044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Geometric abstract light blue background for website wallpapers ...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12191999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ree Web Development Courses - Html Css Js Php Mysql Transparent ..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47" t="10046" r="19439" b="8676"/>
          <a:stretch/>
        </p:blipFill>
        <p:spPr bwMode="auto">
          <a:xfrm>
            <a:off x="7898924" y="267210"/>
            <a:ext cx="3853238" cy="1902583"/>
          </a:xfrm>
          <a:prstGeom prst="rect">
            <a:avLst/>
          </a:prstGeom>
          <a:noFill/>
          <a:effectLst>
            <a:softEdge rad="165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876040" y="756837"/>
            <a:ext cx="44312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uk-U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39836" y="987669"/>
            <a:ext cx="11312326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РОЗРОБКА </a:t>
            </a:r>
            <a:r>
              <a:rPr lang="uk-UA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ВЕБ-САЙТУ</a:t>
            </a:r>
          </a:p>
          <a:p>
            <a:pPr algn="just"/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ході створення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web-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системи використовувались такі технології:  </a:t>
            </a:r>
            <a:endParaRPr lang="uk-UA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uk-UA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—</a:t>
            </a:r>
            <a:r>
              <a:rPr lang="uk-UA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система 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керування та роботою з базами даних, яка характеризується високою швидкістю, надійністю та простотою у використанні.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 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надає великий набір функціональних можливостей, які мають безпечне середовище для зберігання, редагування та отримання </a:t>
            </a:r>
            <a:r>
              <a:rPr lang="uk-UA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даних;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uk-UA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uk-UA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мова 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програмування, яка дозволяє генерувати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HTML-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сторінки на стороні сервера; </a:t>
            </a:r>
            <a:endParaRPr lang="uk-UA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uk-UA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uk-UA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динамічна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об’єктно-орієнтована мова програмування, яка надає можливість коду виконуватись на стороні клієнта, взаємодіяти із користувачем, обмінюватись даними із сервером, змінювати зовнішній вигляд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web-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сторінки; </a:t>
            </a:r>
            <a:endParaRPr lang="uk-UA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uk-UA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uk-UA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спеціальна 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мова стилю сторінок, що використовується для опису їхнього зовнішнього вигляду. Самі ж сторінки написані мовами розмітки даних.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 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є основною технологією всесвітньої павутини, поряд із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JavaScript; </a:t>
            </a:r>
            <a:endParaRPr lang="uk-UA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uk-UA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uk-UA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стандартна мова розмітки веб-сторінок в Інтернеті. Більшість </a:t>
            </a:r>
            <a:r>
              <a:rPr lang="uk-UA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веб-сторінок 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створюються за допомогою </a:t>
            </a:r>
            <a:r>
              <a:rPr lang="uk-UA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цієї мови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оброблюється браузером та відтворюється на екрані у звичному для людини вигляді. </a:t>
            </a:r>
          </a:p>
        </p:txBody>
      </p:sp>
    </p:spTree>
    <p:extLst>
      <p:ext uri="{BB962C8B-B14F-4D97-AF65-F5344CB8AC3E}">
        <p14:creationId xmlns:p14="http://schemas.microsoft.com/office/powerpoint/2010/main" val="12589443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443</TotalTime>
  <Words>629</Words>
  <Application>Microsoft Office PowerPoint</Application>
  <PresentationFormat>Широкоэкранный</PresentationFormat>
  <Paragraphs>98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Софія Стець</dc:creator>
  <cp:lastModifiedBy>Софія Стець</cp:lastModifiedBy>
  <cp:revision>48</cp:revision>
  <dcterms:created xsi:type="dcterms:W3CDTF">2020-05-19T20:36:22Z</dcterms:created>
  <dcterms:modified xsi:type="dcterms:W3CDTF">2020-05-25T21:59:54Z</dcterms:modified>
</cp:coreProperties>
</file>